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notesMasterIdLst>
    <p:notesMasterId r:id="rId18"/>
  </p:notesMasterIdLst>
  <p:sldIdLst>
    <p:sldId id="296" r:id="rId5"/>
    <p:sldId id="279" r:id="rId6"/>
    <p:sldId id="270" r:id="rId7"/>
    <p:sldId id="267" r:id="rId8"/>
    <p:sldId id="272" r:id="rId9"/>
    <p:sldId id="271" r:id="rId10"/>
    <p:sldId id="275" r:id="rId11"/>
    <p:sldId id="276" r:id="rId12"/>
    <p:sldId id="277" r:id="rId13"/>
    <p:sldId id="273" r:id="rId14"/>
    <p:sldId id="274" r:id="rId15"/>
    <p:sldId id="295" r:id="rId16"/>
    <p:sldId id="26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141"/>
    <a:srgbClr val="EFEFEF"/>
    <a:srgbClr val="2366A0"/>
    <a:srgbClr val="ECECEC"/>
    <a:srgbClr val="FA7D72"/>
    <a:srgbClr val="19CE77"/>
    <a:srgbClr val="18B86B"/>
    <a:srgbClr val="20B2A9"/>
    <a:srgbClr val="219ACE"/>
    <a:srgbClr val="E7D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57825-45D0-4753-AF61-F9FF51EF2B03}" v="19" dt="2023-02-16T20:48:11.4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6370" autoAdjust="0"/>
  </p:normalViewPr>
  <p:slideViewPr>
    <p:cSldViewPr>
      <p:cViewPr varScale="1">
        <p:scale>
          <a:sx n="114" d="100"/>
          <a:sy n="114" d="100"/>
        </p:scale>
        <p:origin x="438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3A1-430A-98FB-D4933EBF76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3A1-430A-98FB-D4933EBF76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3A1-430A-98FB-D4933EBF76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3A1-430A-98FB-D4933EBF763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3A1-430A-98FB-D4933EBF763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3A1-430A-98FB-D4933EBF763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3A1-430A-98FB-D4933EBF76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8A-40AF-B200-6961A67900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8A-40AF-B200-6961A67900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8A-40AF-B200-6961A67900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8A-40AF-B200-6961A67900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8A-40AF-B200-6961A67900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8A-40AF-B200-6961A6790049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8A-40AF-B200-6961A6790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9C-4FAE-93F1-81EA7929B5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09C-4FAE-93F1-81EA7929B5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09C-4FAE-93F1-81EA7929B5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09C-4FAE-93F1-81EA7929B5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09C-4FAE-93F1-81EA7929B5B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09C-4FAE-93F1-81EA7929B5BB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25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9C-4FAE-93F1-81EA7929B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B470C-EF1D-4283-B18B-1696485996C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42AF2-BBF0-412E-B338-7E782B1F4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2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775F0A-CA5A-4E26-8117-1289CFEC71A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69D8C9A-877F-478B-9D30-82EC86695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0" y="4724400"/>
            <a:ext cx="5806408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itle 8">
            <a:extLst>
              <a:ext uri="{FF2B5EF4-FFF2-40B4-BE49-F238E27FC236}">
                <a16:creationId xmlns:a16="http://schemas.microsoft.com/office/drawing/2014/main" id="{705FC05E-9C41-41BA-82DA-B76DD6C9E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0248"/>
            <a:ext cx="7620000" cy="2251752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C77AA2D-0819-48AA-AFAE-1438A5672305}"/>
              </a:ext>
            </a:extLst>
          </p:cNvPr>
          <p:cNvSpPr/>
          <p:nvPr userDrawn="1"/>
        </p:nvSpPr>
        <p:spPr>
          <a:xfrm>
            <a:off x="1562103" y="2366036"/>
            <a:ext cx="76194" cy="4491964"/>
          </a:xfrm>
          <a:custGeom>
            <a:avLst/>
            <a:gdLst>
              <a:gd name="connsiteX0" fmla="*/ 38097 w 76194"/>
              <a:gd name="connsiteY0" fmla="*/ 0 h 4458870"/>
              <a:gd name="connsiteX1" fmla="*/ 76194 w 76194"/>
              <a:gd name="connsiteY1" fmla="*/ 38097 h 4458870"/>
              <a:gd name="connsiteX2" fmla="*/ 76193 w 76194"/>
              <a:gd name="connsiteY2" fmla="*/ 4458870 h 4458870"/>
              <a:gd name="connsiteX3" fmla="*/ 0 w 76194"/>
              <a:gd name="connsiteY3" fmla="*/ 4458870 h 4458870"/>
              <a:gd name="connsiteX4" fmla="*/ 0 w 76194"/>
              <a:gd name="connsiteY4" fmla="*/ 38097 h 4458870"/>
              <a:gd name="connsiteX5" fmla="*/ 38097 w 76194"/>
              <a:gd name="connsiteY5" fmla="*/ 0 h 4458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94" h="4458870">
                <a:moveTo>
                  <a:pt x="38097" y="0"/>
                </a:moveTo>
                <a:cubicBezTo>
                  <a:pt x="59137" y="0"/>
                  <a:pt x="76194" y="17057"/>
                  <a:pt x="76194" y="38097"/>
                </a:cubicBezTo>
                <a:lnTo>
                  <a:pt x="76193" y="4458870"/>
                </a:lnTo>
                <a:lnTo>
                  <a:pt x="0" y="4458870"/>
                </a:lnTo>
                <a:lnTo>
                  <a:pt x="0" y="38097"/>
                </a:lnTo>
                <a:cubicBezTo>
                  <a:pt x="0" y="17057"/>
                  <a:pt x="17057" y="0"/>
                  <a:pt x="3809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2B511916-CEA8-6AE2-9B41-BB97B5B36E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742" y="476276"/>
            <a:ext cx="2640488" cy="74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9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7F8E25-315A-4586-A8C0-3C0A1E22849E}"/>
              </a:ext>
            </a:extLst>
          </p:cNvPr>
          <p:cNvSpPr/>
          <p:nvPr userDrawn="1"/>
        </p:nvSpPr>
        <p:spPr>
          <a:xfrm>
            <a:off x="0" y="1"/>
            <a:ext cx="12192000" cy="388619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27CA601-12DA-477C-85F1-F984B4FC0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844730"/>
            <a:ext cx="5806408" cy="7084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bg1">
                    <a:lumMod val="90000"/>
                    <a:lumOff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Title 8">
            <a:extLst>
              <a:ext uri="{FF2B5EF4-FFF2-40B4-BE49-F238E27FC236}">
                <a16:creationId xmlns:a16="http://schemas.microsoft.com/office/drawing/2014/main" id="{FF588A74-1A18-40F6-824A-932E1230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19600"/>
            <a:ext cx="8153393" cy="980468"/>
          </a:xfrm>
        </p:spPr>
        <p:txBody>
          <a:bodyPr anchor="t">
            <a:noAutofit/>
          </a:bodyPr>
          <a:lstStyle>
            <a:lvl1pPr>
              <a:defRPr sz="3200">
                <a:solidFill>
                  <a:schemeClr val="bg1">
                    <a:lumMod val="90000"/>
                    <a:lumOff val="1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FAB642D-8792-40F5-8771-C8C95D134F3C}"/>
              </a:ext>
            </a:extLst>
          </p:cNvPr>
          <p:cNvSpPr/>
          <p:nvPr userDrawn="1"/>
        </p:nvSpPr>
        <p:spPr>
          <a:xfrm>
            <a:off x="1028703" y="4465784"/>
            <a:ext cx="76194" cy="2392216"/>
          </a:xfrm>
          <a:custGeom>
            <a:avLst/>
            <a:gdLst>
              <a:gd name="connsiteX0" fmla="*/ 38097 w 76194"/>
              <a:gd name="connsiteY0" fmla="*/ 0 h 2344785"/>
              <a:gd name="connsiteX1" fmla="*/ 76194 w 76194"/>
              <a:gd name="connsiteY1" fmla="*/ 38097 h 2344785"/>
              <a:gd name="connsiteX2" fmla="*/ 76194 w 76194"/>
              <a:gd name="connsiteY2" fmla="*/ 2344785 h 2344785"/>
              <a:gd name="connsiteX3" fmla="*/ 0 w 76194"/>
              <a:gd name="connsiteY3" fmla="*/ 2344785 h 2344785"/>
              <a:gd name="connsiteX4" fmla="*/ 0 w 76194"/>
              <a:gd name="connsiteY4" fmla="*/ 38097 h 2344785"/>
              <a:gd name="connsiteX5" fmla="*/ 38097 w 76194"/>
              <a:gd name="connsiteY5" fmla="*/ 0 h 234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94" h="2344785">
                <a:moveTo>
                  <a:pt x="38097" y="0"/>
                </a:moveTo>
                <a:cubicBezTo>
                  <a:pt x="59137" y="0"/>
                  <a:pt x="76194" y="17057"/>
                  <a:pt x="76194" y="38097"/>
                </a:cubicBezTo>
                <a:lnTo>
                  <a:pt x="76194" y="2344785"/>
                </a:lnTo>
                <a:lnTo>
                  <a:pt x="0" y="2344785"/>
                </a:lnTo>
                <a:lnTo>
                  <a:pt x="0" y="38097"/>
                </a:lnTo>
                <a:cubicBezTo>
                  <a:pt x="0" y="17057"/>
                  <a:pt x="17057" y="0"/>
                  <a:pt x="38097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46096989-D990-AE75-7205-7CBEC91EF7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742" y="476276"/>
            <a:ext cx="2640488" cy="74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3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126C92-FF64-42A5-AAB4-B40055CAA31F}"/>
              </a:ext>
            </a:extLst>
          </p:cNvPr>
          <p:cNvSpPr/>
          <p:nvPr userDrawn="1"/>
        </p:nvSpPr>
        <p:spPr>
          <a:xfrm>
            <a:off x="0" y="0"/>
            <a:ext cx="40640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7C662A1-7CC5-4F36-AF17-E443FD4E2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09600"/>
            <a:ext cx="2971800" cy="5664926"/>
          </a:xfrm>
        </p:spPr>
        <p:txBody>
          <a:bodyPr/>
          <a:lstStyle>
            <a:lvl1pPr algn="ctr"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D21AEC-B0F7-4D2F-B9C2-7277F9CA7B2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97400" y="587786"/>
            <a:ext cx="7061200" cy="568673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00000"/>
              </a:lnSpc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00000"/>
              </a:lnSpc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00000"/>
              </a:lnSpc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0F78A249-643F-2A89-9894-61C5AD3875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940" y="6219755"/>
            <a:ext cx="1638300" cy="46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1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io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E2D289A-B54A-47FD-93CD-D8256ACC9A48}"/>
              </a:ext>
            </a:extLst>
          </p:cNvPr>
          <p:cNvSpPr/>
          <p:nvPr userDrawn="1"/>
        </p:nvSpPr>
        <p:spPr>
          <a:xfrm>
            <a:off x="0" y="6050633"/>
            <a:ext cx="12192000" cy="807367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A97F11F-5E2A-4DFE-B191-EA9990A2EB3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28703" y="1454149"/>
            <a:ext cx="11206097" cy="4108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414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000">
                <a:solidFill>
                  <a:srgbClr val="414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800">
                <a:solidFill>
                  <a:srgbClr val="414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600">
                <a:solidFill>
                  <a:srgbClr val="414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600">
                <a:solidFill>
                  <a:srgbClr val="414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8">
            <a:extLst>
              <a:ext uri="{FF2B5EF4-FFF2-40B4-BE49-F238E27FC236}">
                <a16:creationId xmlns:a16="http://schemas.microsoft.com/office/drawing/2014/main" id="{7467451D-90F4-4531-907B-16594E71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74" y="457200"/>
            <a:ext cx="11206097" cy="628904"/>
          </a:xfrm>
        </p:spPr>
        <p:txBody>
          <a:bodyPr anchor="ctr">
            <a:noAutofit/>
          </a:bodyPr>
          <a:lstStyle>
            <a:lvl1pPr>
              <a:defRPr lang="en-US" sz="3200" kern="1200" dirty="0">
                <a:solidFill>
                  <a:srgbClr val="414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5C6BAC-C48C-47D1-A2ED-639C8F33A0CC}"/>
              </a:ext>
            </a:extLst>
          </p:cNvPr>
          <p:cNvCxnSpPr/>
          <p:nvPr userDrawn="1"/>
        </p:nvCxnSpPr>
        <p:spPr>
          <a:xfrm>
            <a:off x="667872" y="1238250"/>
            <a:ext cx="3352800" cy="0"/>
          </a:xfrm>
          <a:prstGeom prst="line">
            <a:avLst/>
          </a:prstGeom>
          <a:ln w="76200" cap="rnd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CE32958-5CFE-97E2-8181-901AFAC3B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40" y="6219755"/>
            <a:ext cx="1638300" cy="46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2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Slid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F53475-A93C-74E1-2A2C-7853757623D4}"/>
              </a:ext>
            </a:extLst>
          </p:cNvPr>
          <p:cNvSpPr/>
          <p:nvPr userDrawn="1"/>
        </p:nvSpPr>
        <p:spPr>
          <a:xfrm>
            <a:off x="0" y="0"/>
            <a:ext cx="12192000" cy="807367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74" y="-4945"/>
            <a:ext cx="11210025" cy="914400"/>
          </a:xfrm>
        </p:spPr>
        <p:txBody>
          <a:bodyPr>
            <a:normAutofit/>
          </a:bodyPr>
          <a:lstStyle>
            <a:lvl1pPr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9BFA2-466B-4843-8F2D-95712F00732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24774" y="1278148"/>
            <a:ext cx="11210026" cy="504645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042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20B5BAD8-D04B-428A-BF5C-5198023CA1E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399" y="507521"/>
            <a:ext cx="11125201" cy="576700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8E56F4BC-D48F-E63A-6641-243C68936D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940" y="6219755"/>
            <a:ext cx="1638300" cy="46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39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CEC326-3BD2-46D6-A457-432E3804C041}"/>
              </a:ext>
            </a:extLst>
          </p:cNvPr>
          <p:cNvSpPr/>
          <p:nvPr userDrawn="1"/>
        </p:nvSpPr>
        <p:spPr>
          <a:xfrm>
            <a:off x="0" y="0"/>
            <a:ext cx="40640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8A1023-98A2-4D91-B8AF-5085B4AF4BBC}"/>
              </a:ext>
            </a:extLst>
          </p:cNvPr>
          <p:cNvSpPr/>
          <p:nvPr userDrawn="1"/>
        </p:nvSpPr>
        <p:spPr>
          <a:xfrm>
            <a:off x="8127997" y="0"/>
            <a:ext cx="40640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4064000" y="2590800"/>
            <a:ext cx="4063997" cy="953877"/>
          </a:xfrm>
          <a:effectLst/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3200" b="0" spc="15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THE END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 hasCustomPrompt="1"/>
          </p:nvPr>
        </p:nvSpPr>
        <p:spPr>
          <a:xfrm>
            <a:off x="4063997" y="3733801"/>
            <a:ext cx="4064000" cy="53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414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Questions?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1CABB5-089C-DFAE-B7A6-0B9178B07B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40" y="6219755"/>
            <a:ext cx="1638300" cy="46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5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978408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F2D9EA66-53BD-EDD6-4B0A-E5AAE048267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940" y="6219755"/>
            <a:ext cx="1638300" cy="46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9183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16" r:id="rId3"/>
    <p:sldLayoutId id="2147483720" r:id="rId4"/>
    <p:sldLayoutId id="2147483715" r:id="rId5"/>
    <p:sldLayoutId id="2147483708" r:id="rId6"/>
    <p:sldLayoutId id="2147483704" r:id="rId7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Allumi Std" panose="020B04030408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rgbClr val="FA7D72"/>
        </a:buClr>
        <a:buFont typeface="Arial" panose="020B0604020202020204" pitchFamily="34" charset="0"/>
        <a:buChar char="•"/>
        <a:defRPr sz="2400" kern="1200">
          <a:solidFill>
            <a:schemeClr val="bg1">
              <a:lumMod val="90000"/>
              <a:lumOff val="10000"/>
            </a:schemeClr>
          </a:solidFill>
          <a:latin typeface="Allumi Std" panose="020B0403040802020204" pitchFamily="34" charset="0"/>
          <a:ea typeface="+mn-ea"/>
          <a:cs typeface="+mn-cs"/>
        </a:defRPr>
      </a:lvl1pPr>
      <a:lvl2pPr marL="571500" indent="-3429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FA7D72"/>
        </a:buClr>
        <a:buFont typeface="Arial" panose="020B0604020202020204" pitchFamily="34" charset="0"/>
        <a:buChar char="•"/>
        <a:defRPr sz="2400" kern="1200">
          <a:solidFill>
            <a:schemeClr val="bg1">
              <a:lumMod val="90000"/>
              <a:lumOff val="10000"/>
            </a:schemeClr>
          </a:solidFill>
          <a:latin typeface="Allumi Std" panose="020B0403040802020204" pitchFamily="34" charset="0"/>
          <a:ea typeface="+mn-ea"/>
          <a:cs typeface="+mn-cs"/>
        </a:defRPr>
      </a:lvl2pPr>
      <a:lvl3pPr marL="800100" indent="-3429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FA7D72"/>
        </a:buClr>
        <a:buFont typeface="Arial" panose="020B0604020202020204" pitchFamily="34" charset="0"/>
        <a:buChar char="•"/>
        <a:defRPr sz="2000" kern="1200">
          <a:solidFill>
            <a:schemeClr val="bg1">
              <a:lumMod val="90000"/>
              <a:lumOff val="10000"/>
            </a:schemeClr>
          </a:solidFill>
          <a:latin typeface="Allumi Std" panose="020B0403040802020204" pitchFamily="34" charset="0"/>
          <a:ea typeface="+mn-ea"/>
          <a:cs typeface="+mn-cs"/>
        </a:defRPr>
      </a:lvl3pPr>
      <a:lvl4pPr marL="97155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FA7D72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90000"/>
              <a:lumOff val="10000"/>
            </a:schemeClr>
          </a:solidFill>
          <a:latin typeface="Allumi Std" panose="020B0403040802020204" pitchFamily="34" charset="0"/>
          <a:ea typeface="+mn-ea"/>
          <a:cs typeface="+mn-cs"/>
        </a:defRPr>
      </a:lvl4pPr>
      <a:lvl5pPr marL="120015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FA7D72"/>
        </a:buClr>
        <a:buFont typeface="Arial" panose="020B0604020202020204" pitchFamily="34" charset="0"/>
        <a:buChar char="•"/>
        <a:defRPr sz="1800" kern="1200">
          <a:solidFill>
            <a:schemeClr val="bg1">
              <a:lumMod val="90000"/>
              <a:lumOff val="10000"/>
            </a:schemeClr>
          </a:solidFill>
          <a:latin typeface="Allumi Std" panose="020B0403040802020204" pitchFamily="34" charset="0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0FA0B6-7F93-4D0B-B0E6-DD7245708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20248"/>
            <a:ext cx="8915400" cy="2251752"/>
          </a:xfrm>
        </p:spPr>
        <p:txBody>
          <a:bodyPr/>
          <a:lstStyle/>
          <a:p>
            <a:r>
              <a:rPr lang="en-US" dirty="0"/>
              <a:t>Adopt 1040 Client-Centric Habits and Workflows to Build the CPA Firm of Tomorrow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F9DE177-102D-4BA6-99AC-5E1A9CF2E0A4}"/>
              </a:ext>
            </a:extLst>
          </p:cNvPr>
          <p:cNvSpPr/>
          <p:nvPr/>
        </p:nvSpPr>
        <p:spPr>
          <a:xfrm>
            <a:off x="4495800" y="4435486"/>
            <a:ext cx="1273760" cy="1273760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D3055-DA83-491D-92A8-FB08262370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Wyle</a:t>
            </a:r>
          </a:p>
          <a:p>
            <a:r>
              <a:rPr lang="en-US" dirty="0"/>
              <a:t>President &amp; CEO</a:t>
            </a:r>
          </a:p>
        </p:txBody>
      </p:sp>
    </p:spTree>
    <p:extLst>
      <p:ext uri="{BB962C8B-B14F-4D97-AF65-F5344CB8AC3E}">
        <p14:creationId xmlns:p14="http://schemas.microsoft.com/office/powerpoint/2010/main" val="539562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02FECD-25BB-4974-B07D-3D510E81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A359B-3FED-4089-908F-A5CE69531D9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943600" y="2308346"/>
            <a:ext cx="5563444" cy="1570672"/>
          </a:xfrm>
        </p:spPr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endParaRPr lang="en-US" dirty="0"/>
          </a:p>
        </p:txBody>
      </p:sp>
      <p:graphicFrame>
        <p:nvGraphicFramePr>
          <p:cNvPr id="6" name="Chart Placeholder 20" descr="Pie chart">
            <a:extLst>
              <a:ext uri="{FF2B5EF4-FFF2-40B4-BE49-F238E27FC236}">
                <a16:creationId xmlns:a16="http://schemas.microsoft.com/office/drawing/2014/main" id="{82C287FA-C4FC-468A-822D-1653BAFCBC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262340"/>
              </p:ext>
            </p:extLst>
          </p:nvPr>
        </p:nvGraphicFramePr>
        <p:xfrm>
          <a:off x="616531" y="1447800"/>
          <a:ext cx="4648199" cy="4736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 descr="Circle shape">
            <a:extLst>
              <a:ext uri="{FF2B5EF4-FFF2-40B4-BE49-F238E27FC236}">
                <a16:creationId xmlns:a16="http://schemas.microsoft.com/office/drawing/2014/main" id="{F71377E4-CC58-4FCD-BA14-6D90068A31EB}"/>
              </a:ext>
            </a:extLst>
          </p:cNvPr>
          <p:cNvSpPr/>
          <p:nvPr/>
        </p:nvSpPr>
        <p:spPr>
          <a:xfrm>
            <a:off x="6086475" y="4323020"/>
            <a:ext cx="302993" cy="302993"/>
          </a:xfrm>
          <a:prstGeom prst="ellipse">
            <a:avLst/>
          </a:pr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B68BFF12-09C7-406B-BA0C-D8DBA8870072}"/>
              </a:ext>
            </a:extLst>
          </p:cNvPr>
          <p:cNvSpPr txBox="1">
            <a:spLocks/>
          </p:cNvSpPr>
          <p:nvPr/>
        </p:nvSpPr>
        <p:spPr>
          <a:xfrm>
            <a:off x="6543649" y="4224519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F290523-0E6D-434F-AC43-1E2F52591D72}"/>
              </a:ext>
            </a:extLst>
          </p:cNvPr>
          <p:cNvSpPr txBox="1">
            <a:spLocks/>
          </p:cNvSpPr>
          <p:nvPr/>
        </p:nvSpPr>
        <p:spPr>
          <a:xfrm>
            <a:off x="6543650" y="4495800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val 9" descr="Circle shape">
            <a:extLst>
              <a:ext uri="{FF2B5EF4-FFF2-40B4-BE49-F238E27FC236}">
                <a16:creationId xmlns:a16="http://schemas.microsoft.com/office/drawing/2014/main" id="{93CF9C9A-E9D4-4825-909C-DE52258A307F}"/>
              </a:ext>
            </a:extLst>
          </p:cNvPr>
          <p:cNvSpPr/>
          <p:nvPr/>
        </p:nvSpPr>
        <p:spPr>
          <a:xfrm>
            <a:off x="8069457" y="4323020"/>
            <a:ext cx="302993" cy="302993"/>
          </a:xfrm>
          <a:prstGeom prst="ellipse">
            <a:avLst/>
          </a:pr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205B8C2-80CD-4BFE-BC16-A209648B81C9}"/>
              </a:ext>
            </a:extLst>
          </p:cNvPr>
          <p:cNvSpPr txBox="1">
            <a:spLocks/>
          </p:cNvSpPr>
          <p:nvPr/>
        </p:nvSpPr>
        <p:spPr>
          <a:xfrm>
            <a:off x="8483163" y="4224519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6073D39-2298-4C9F-80A7-6EF3EDA3EDB5}"/>
              </a:ext>
            </a:extLst>
          </p:cNvPr>
          <p:cNvSpPr txBox="1">
            <a:spLocks/>
          </p:cNvSpPr>
          <p:nvPr/>
        </p:nvSpPr>
        <p:spPr>
          <a:xfrm>
            <a:off x="8483164" y="4495800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Oval 12" descr="Circle shape">
            <a:extLst>
              <a:ext uri="{FF2B5EF4-FFF2-40B4-BE49-F238E27FC236}">
                <a16:creationId xmlns:a16="http://schemas.microsoft.com/office/drawing/2014/main" id="{99430552-E1C2-40E3-BFA2-9C97EC889B82}"/>
              </a:ext>
            </a:extLst>
          </p:cNvPr>
          <p:cNvSpPr/>
          <p:nvPr/>
        </p:nvSpPr>
        <p:spPr>
          <a:xfrm>
            <a:off x="6086500" y="5055085"/>
            <a:ext cx="302993" cy="302993"/>
          </a:xfrm>
          <a:prstGeom prst="ellipse">
            <a:avLst/>
          </a:prstGeom>
          <a:solidFill>
            <a:schemeClr val="accent4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70DBE898-C7CE-4E7A-972F-173D4A3B851C}"/>
              </a:ext>
            </a:extLst>
          </p:cNvPr>
          <p:cNvSpPr txBox="1">
            <a:spLocks/>
          </p:cNvSpPr>
          <p:nvPr/>
        </p:nvSpPr>
        <p:spPr>
          <a:xfrm>
            <a:off x="6543674" y="4956584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098507D-AB95-4D31-AF8D-E547125EF871}"/>
              </a:ext>
            </a:extLst>
          </p:cNvPr>
          <p:cNvSpPr txBox="1">
            <a:spLocks/>
          </p:cNvSpPr>
          <p:nvPr/>
        </p:nvSpPr>
        <p:spPr>
          <a:xfrm>
            <a:off x="6543675" y="5227865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val 15" descr="Circle shape">
            <a:extLst>
              <a:ext uri="{FF2B5EF4-FFF2-40B4-BE49-F238E27FC236}">
                <a16:creationId xmlns:a16="http://schemas.microsoft.com/office/drawing/2014/main" id="{5805F51B-8AA8-43B7-9B11-3E4CA1E7A70B}"/>
              </a:ext>
            </a:extLst>
          </p:cNvPr>
          <p:cNvSpPr/>
          <p:nvPr/>
        </p:nvSpPr>
        <p:spPr>
          <a:xfrm>
            <a:off x="8069482" y="5055085"/>
            <a:ext cx="302993" cy="302993"/>
          </a:xfrm>
          <a:prstGeom prst="ellipse">
            <a:avLst/>
          </a:pr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A3A70859-4C63-4C7B-BC5D-D2075B805E34}"/>
              </a:ext>
            </a:extLst>
          </p:cNvPr>
          <p:cNvSpPr txBox="1">
            <a:spLocks/>
          </p:cNvSpPr>
          <p:nvPr/>
        </p:nvSpPr>
        <p:spPr>
          <a:xfrm>
            <a:off x="8483188" y="4956584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BFE60FBD-3963-465C-9B0D-C24269761439}"/>
              </a:ext>
            </a:extLst>
          </p:cNvPr>
          <p:cNvSpPr txBox="1">
            <a:spLocks/>
          </p:cNvSpPr>
          <p:nvPr/>
        </p:nvSpPr>
        <p:spPr>
          <a:xfrm>
            <a:off x="8483189" y="5227865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642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Placeholder 6">
            <a:extLst>
              <a:ext uri="{FF2B5EF4-FFF2-40B4-BE49-F238E27FC236}">
                <a16:creationId xmlns:a16="http://schemas.microsoft.com/office/drawing/2014/main" id="{8A214DD3-C691-429F-AF35-B6F88DCA5F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562265"/>
              </p:ext>
            </p:extLst>
          </p:nvPr>
        </p:nvGraphicFramePr>
        <p:xfrm>
          <a:off x="635728" y="1721645"/>
          <a:ext cx="6150002" cy="452628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2114063">
                  <a:extLst>
                    <a:ext uri="{9D8B030D-6E8A-4147-A177-3AD203B41FA5}">
                      <a16:colId xmlns:a16="http://schemas.microsoft.com/office/drawing/2014/main" val="3413721457"/>
                    </a:ext>
                  </a:extLst>
                </a:gridCol>
                <a:gridCol w="1345313">
                  <a:extLst>
                    <a:ext uri="{9D8B030D-6E8A-4147-A177-3AD203B41FA5}">
                      <a16:colId xmlns:a16="http://schemas.microsoft.com/office/drawing/2014/main" val="2742567690"/>
                    </a:ext>
                  </a:extLst>
                </a:gridCol>
                <a:gridCol w="1345313">
                  <a:extLst>
                    <a:ext uri="{9D8B030D-6E8A-4147-A177-3AD203B41FA5}">
                      <a16:colId xmlns:a16="http://schemas.microsoft.com/office/drawing/2014/main" val="529259489"/>
                    </a:ext>
                  </a:extLst>
                </a:gridCol>
                <a:gridCol w="1345313">
                  <a:extLst>
                    <a:ext uri="{9D8B030D-6E8A-4147-A177-3AD203B41FA5}">
                      <a16:colId xmlns:a16="http://schemas.microsoft.com/office/drawing/2014/main" val="174381743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3887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4475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4974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75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943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5,625,000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0463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4502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5,625,000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5213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1,687,500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09957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562,500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2,400,000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10,800,000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17867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281,250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2,400,000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4,320,000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7893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7,593,750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52,800,000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187,920,000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294082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3502FECD-25BB-4974-B07D-3D510E81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A359B-3FED-4089-908F-A5CE69531D9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239001" y="1742045"/>
            <a:ext cx="4419600" cy="4505880"/>
          </a:xfrm>
        </p:spPr>
        <p:txBody>
          <a:bodyPr anchor="ctr"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2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7AD31-AEFF-493D-9D8F-90FB7979D1C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endParaRPr lang="en-US" dirty="0"/>
          </a:p>
          <a:p>
            <a:pPr marL="914400" lvl="1"/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</a:p>
          <a:p>
            <a:pPr marL="1143000" lvl="2"/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</a:t>
            </a:r>
          </a:p>
          <a:p>
            <a:pPr marL="1314450" lvl="3"/>
            <a:r>
              <a:rPr lang="en-US" dirty="0"/>
              <a:t>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877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CB9986-0C42-41BC-8174-4DE672090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D8914-B3A1-475E-936F-13A5005326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6807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37F2ECBC-4280-4EC4-8CFF-1827514F4550}"/>
              </a:ext>
            </a:extLst>
          </p:cNvPr>
          <p:cNvSpPr/>
          <p:nvPr/>
        </p:nvSpPr>
        <p:spPr>
          <a:xfrm>
            <a:off x="9524993" y="4572000"/>
            <a:ext cx="1752607" cy="1752607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DC23548-353B-4E3A-A5D7-A93C093011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Wyle</a:t>
            </a:r>
          </a:p>
          <a:p>
            <a:r>
              <a:rPr lang="en-US" dirty="0"/>
              <a:t>President &amp; CEO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3ED3A55-54FB-4FC5-948C-D8C46FAD9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 1040 Client-Centric Habits and Workflows to Build the CPA Firm of Tomorrow</a:t>
            </a:r>
          </a:p>
        </p:txBody>
      </p:sp>
    </p:spTree>
    <p:extLst>
      <p:ext uri="{BB962C8B-B14F-4D97-AF65-F5344CB8AC3E}">
        <p14:creationId xmlns:p14="http://schemas.microsoft.com/office/powerpoint/2010/main" val="250597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80EDFE-729F-470E-A746-04C939F9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9F5A52-4C3E-416E-B8F0-C89C49152A3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endParaRPr lang="en-US" dirty="0"/>
          </a:p>
          <a:p>
            <a:pPr marL="914400" lvl="1"/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</a:p>
          <a:p>
            <a:pPr marL="1143000" lvl="2"/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</a:t>
            </a:r>
          </a:p>
          <a:p>
            <a:pPr marL="1314450" lvl="3"/>
            <a:r>
              <a:rPr lang="en-US" dirty="0"/>
              <a:t>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4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410F62-02DE-4B69-962D-A0F7B9FBE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CHART SLIDE</a:t>
            </a:r>
          </a:p>
        </p:txBody>
      </p:sp>
      <p:graphicFrame>
        <p:nvGraphicFramePr>
          <p:cNvPr id="6" name="Chart Placeholder 20" descr="Pie chart">
            <a:extLst>
              <a:ext uri="{FF2B5EF4-FFF2-40B4-BE49-F238E27FC236}">
                <a16:creationId xmlns:a16="http://schemas.microsoft.com/office/drawing/2014/main" id="{6C069744-BCD3-4625-AE52-02BCDFE624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178045"/>
              </p:ext>
            </p:extLst>
          </p:nvPr>
        </p:nvGraphicFramePr>
        <p:xfrm>
          <a:off x="6248400" y="666336"/>
          <a:ext cx="3557722" cy="3624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 descr="Circle shape">
            <a:extLst>
              <a:ext uri="{FF2B5EF4-FFF2-40B4-BE49-F238E27FC236}">
                <a16:creationId xmlns:a16="http://schemas.microsoft.com/office/drawing/2014/main" id="{DE3607CB-6A16-429B-A209-EA9749421B46}"/>
              </a:ext>
            </a:extLst>
          </p:cNvPr>
          <p:cNvSpPr/>
          <p:nvPr/>
        </p:nvSpPr>
        <p:spPr>
          <a:xfrm>
            <a:off x="6442486" y="4674492"/>
            <a:ext cx="302993" cy="302993"/>
          </a:xfrm>
          <a:prstGeom prst="ellipse">
            <a:avLst/>
          </a:pr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6E3686-BC2A-41D1-B0B0-B4E365D10713}"/>
              </a:ext>
            </a:extLst>
          </p:cNvPr>
          <p:cNvSpPr txBox="1">
            <a:spLocks/>
          </p:cNvSpPr>
          <p:nvPr/>
        </p:nvSpPr>
        <p:spPr>
          <a:xfrm>
            <a:off x="6899660" y="4575991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A554771-5A66-4609-88E4-187F91D56917}"/>
              </a:ext>
            </a:extLst>
          </p:cNvPr>
          <p:cNvSpPr txBox="1">
            <a:spLocks/>
          </p:cNvSpPr>
          <p:nvPr/>
        </p:nvSpPr>
        <p:spPr>
          <a:xfrm>
            <a:off x="6899661" y="4847272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val 9" descr="Circle shape">
            <a:extLst>
              <a:ext uri="{FF2B5EF4-FFF2-40B4-BE49-F238E27FC236}">
                <a16:creationId xmlns:a16="http://schemas.microsoft.com/office/drawing/2014/main" id="{F42D299F-E804-489A-ABE0-7E1912F559CA}"/>
              </a:ext>
            </a:extLst>
          </p:cNvPr>
          <p:cNvSpPr/>
          <p:nvPr/>
        </p:nvSpPr>
        <p:spPr>
          <a:xfrm>
            <a:off x="8425468" y="4674492"/>
            <a:ext cx="302993" cy="302993"/>
          </a:xfrm>
          <a:prstGeom prst="ellipse">
            <a:avLst/>
          </a:pr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F3A6717-559D-4483-AA2F-1A55EA3B7A22}"/>
              </a:ext>
            </a:extLst>
          </p:cNvPr>
          <p:cNvSpPr txBox="1">
            <a:spLocks/>
          </p:cNvSpPr>
          <p:nvPr/>
        </p:nvSpPr>
        <p:spPr>
          <a:xfrm>
            <a:off x="8839174" y="4575991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4243E5F-8A54-4E69-8CF8-5F500AE2A3F4}"/>
              </a:ext>
            </a:extLst>
          </p:cNvPr>
          <p:cNvSpPr txBox="1">
            <a:spLocks/>
          </p:cNvSpPr>
          <p:nvPr/>
        </p:nvSpPr>
        <p:spPr>
          <a:xfrm>
            <a:off x="8839175" y="4847272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val 15" descr="Circle shape">
            <a:extLst>
              <a:ext uri="{FF2B5EF4-FFF2-40B4-BE49-F238E27FC236}">
                <a16:creationId xmlns:a16="http://schemas.microsoft.com/office/drawing/2014/main" id="{565BAB40-0ECA-417A-9AF6-90098BE3369A}"/>
              </a:ext>
            </a:extLst>
          </p:cNvPr>
          <p:cNvSpPr/>
          <p:nvPr/>
        </p:nvSpPr>
        <p:spPr>
          <a:xfrm>
            <a:off x="6442511" y="5406557"/>
            <a:ext cx="302993" cy="302993"/>
          </a:xfrm>
          <a:prstGeom prst="ellipse">
            <a:avLst/>
          </a:prstGeom>
          <a:solidFill>
            <a:schemeClr val="accent4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5A7E9744-56C9-404F-BC7A-14955E77CE05}"/>
              </a:ext>
            </a:extLst>
          </p:cNvPr>
          <p:cNvSpPr txBox="1">
            <a:spLocks/>
          </p:cNvSpPr>
          <p:nvPr/>
        </p:nvSpPr>
        <p:spPr>
          <a:xfrm>
            <a:off x="6899685" y="5308056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9C82B863-A4E5-4FA7-B2D2-6A4960C95BD7}"/>
              </a:ext>
            </a:extLst>
          </p:cNvPr>
          <p:cNvSpPr txBox="1">
            <a:spLocks/>
          </p:cNvSpPr>
          <p:nvPr/>
        </p:nvSpPr>
        <p:spPr>
          <a:xfrm>
            <a:off x="6899686" y="5579337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val 18" descr="Circle shape">
            <a:extLst>
              <a:ext uri="{FF2B5EF4-FFF2-40B4-BE49-F238E27FC236}">
                <a16:creationId xmlns:a16="http://schemas.microsoft.com/office/drawing/2014/main" id="{6ABDB68E-FD8B-4D62-AA4E-28C06FCB6293}"/>
              </a:ext>
            </a:extLst>
          </p:cNvPr>
          <p:cNvSpPr/>
          <p:nvPr/>
        </p:nvSpPr>
        <p:spPr>
          <a:xfrm>
            <a:off x="8425493" y="5406557"/>
            <a:ext cx="302993" cy="302993"/>
          </a:xfrm>
          <a:prstGeom prst="ellipse">
            <a:avLst/>
          </a:pr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5C89B836-CD5A-41E7-85D8-E25863D18153}"/>
              </a:ext>
            </a:extLst>
          </p:cNvPr>
          <p:cNvSpPr txBox="1">
            <a:spLocks/>
          </p:cNvSpPr>
          <p:nvPr/>
        </p:nvSpPr>
        <p:spPr>
          <a:xfrm>
            <a:off x="8839199" y="5308056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78FC9CBB-7BF2-4EF5-AACE-C8FCCC62736B}"/>
              </a:ext>
            </a:extLst>
          </p:cNvPr>
          <p:cNvSpPr txBox="1">
            <a:spLocks/>
          </p:cNvSpPr>
          <p:nvPr/>
        </p:nvSpPr>
        <p:spPr>
          <a:xfrm>
            <a:off x="8839200" y="5579337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86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BB6DD-A0E3-4541-82A5-B4904167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TABLE SLIDE</a:t>
            </a:r>
          </a:p>
        </p:txBody>
      </p:sp>
      <p:graphicFrame>
        <p:nvGraphicFramePr>
          <p:cNvPr id="6" name="Table Placeholder 6">
            <a:extLst>
              <a:ext uri="{FF2B5EF4-FFF2-40B4-BE49-F238E27FC236}">
                <a16:creationId xmlns:a16="http://schemas.microsoft.com/office/drawing/2014/main" id="{86F8E8D9-35CF-41BC-ADF3-2C52FEC717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632629"/>
              </p:ext>
            </p:extLst>
          </p:nvPr>
        </p:nvGraphicFramePr>
        <p:xfrm>
          <a:off x="5295900" y="1165860"/>
          <a:ext cx="5867400" cy="452628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2016918">
                  <a:extLst>
                    <a:ext uri="{9D8B030D-6E8A-4147-A177-3AD203B41FA5}">
                      <a16:colId xmlns:a16="http://schemas.microsoft.com/office/drawing/2014/main" val="3413721457"/>
                    </a:ext>
                  </a:extLst>
                </a:gridCol>
                <a:gridCol w="1283494">
                  <a:extLst>
                    <a:ext uri="{9D8B030D-6E8A-4147-A177-3AD203B41FA5}">
                      <a16:colId xmlns:a16="http://schemas.microsoft.com/office/drawing/2014/main" val="2742567690"/>
                    </a:ext>
                  </a:extLst>
                </a:gridCol>
                <a:gridCol w="1283494">
                  <a:extLst>
                    <a:ext uri="{9D8B030D-6E8A-4147-A177-3AD203B41FA5}">
                      <a16:colId xmlns:a16="http://schemas.microsoft.com/office/drawing/2014/main" val="529259489"/>
                    </a:ext>
                  </a:extLst>
                </a:gridCol>
                <a:gridCol w="1283494">
                  <a:extLst>
                    <a:ext uri="{9D8B030D-6E8A-4147-A177-3AD203B41FA5}">
                      <a16:colId xmlns:a16="http://schemas.microsoft.com/office/drawing/2014/main" val="174381743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3887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4475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4974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75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943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5,625,000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0463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4502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5,625,000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5213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1,687,500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09957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562,500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2,400,000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10,800,000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17867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281,250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2,400,000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4,320,000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7893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7,593,750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52,800,000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187,920,000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294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755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A359B-3FED-4089-908F-A5CE69531D9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endParaRPr lang="en-US" dirty="0"/>
          </a:p>
          <a:p>
            <a:pPr marL="914400" lvl="1"/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</a:p>
          <a:p>
            <a:pPr marL="1143000" lvl="2"/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</a:t>
            </a:r>
          </a:p>
          <a:p>
            <a:pPr marL="1314450" lvl="3"/>
            <a:r>
              <a:rPr lang="en-US" dirty="0"/>
              <a:t>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02FECD-25BB-4974-B07D-3D510E81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9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02FECD-25BB-4974-B07D-3D510E81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</a:t>
            </a:r>
            <a:endParaRPr lang="en-US" dirty="0"/>
          </a:p>
        </p:txBody>
      </p:sp>
      <p:graphicFrame>
        <p:nvGraphicFramePr>
          <p:cNvPr id="6" name="Chart Placeholder 20" descr="Pie chart">
            <a:extLst>
              <a:ext uri="{FF2B5EF4-FFF2-40B4-BE49-F238E27FC236}">
                <a16:creationId xmlns:a16="http://schemas.microsoft.com/office/drawing/2014/main" id="{7A88AB60-9B3A-48FC-83C2-478BF03620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046882"/>
              </p:ext>
            </p:extLst>
          </p:nvPr>
        </p:nvGraphicFramePr>
        <p:xfrm>
          <a:off x="7148939" y="796276"/>
          <a:ext cx="4052725" cy="4129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 descr="Circle shape">
            <a:extLst>
              <a:ext uri="{FF2B5EF4-FFF2-40B4-BE49-F238E27FC236}">
                <a16:creationId xmlns:a16="http://schemas.microsoft.com/office/drawing/2014/main" id="{5AAC8294-C75F-4473-98DA-CAC05CAFAAEF}"/>
              </a:ext>
            </a:extLst>
          </p:cNvPr>
          <p:cNvSpPr/>
          <p:nvPr/>
        </p:nvSpPr>
        <p:spPr>
          <a:xfrm>
            <a:off x="2812737" y="4018220"/>
            <a:ext cx="302993" cy="302993"/>
          </a:xfrm>
          <a:prstGeom prst="ellipse">
            <a:avLst/>
          </a:pr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BAAC6BF0-0747-47D9-96EC-02770BCAA3F6}"/>
              </a:ext>
            </a:extLst>
          </p:cNvPr>
          <p:cNvSpPr txBox="1">
            <a:spLocks/>
          </p:cNvSpPr>
          <p:nvPr/>
        </p:nvSpPr>
        <p:spPr>
          <a:xfrm>
            <a:off x="3269911" y="3919719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E9E1A1E-89B6-4539-A3C7-A433B1B54977}"/>
              </a:ext>
            </a:extLst>
          </p:cNvPr>
          <p:cNvSpPr txBox="1">
            <a:spLocks/>
          </p:cNvSpPr>
          <p:nvPr/>
        </p:nvSpPr>
        <p:spPr>
          <a:xfrm>
            <a:off x="3269912" y="4191000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Oval 9" descr="Circle shape">
            <a:extLst>
              <a:ext uri="{FF2B5EF4-FFF2-40B4-BE49-F238E27FC236}">
                <a16:creationId xmlns:a16="http://schemas.microsoft.com/office/drawing/2014/main" id="{B46482EA-3A67-4B78-9B6E-F9B42F3A1367}"/>
              </a:ext>
            </a:extLst>
          </p:cNvPr>
          <p:cNvSpPr/>
          <p:nvPr/>
        </p:nvSpPr>
        <p:spPr>
          <a:xfrm>
            <a:off x="4795719" y="4018220"/>
            <a:ext cx="302993" cy="302993"/>
          </a:xfrm>
          <a:prstGeom prst="ellipse">
            <a:avLst/>
          </a:pr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3C198C9-A53F-4D57-AC29-FBB3485F5709}"/>
              </a:ext>
            </a:extLst>
          </p:cNvPr>
          <p:cNvSpPr txBox="1">
            <a:spLocks/>
          </p:cNvSpPr>
          <p:nvPr/>
        </p:nvSpPr>
        <p:spPr>
          <a:xfrm>
            <a:off x="5209425" y="3919719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F9CF0E6-5F57-4C14-925B-2F9B920AAAF9}"/>
              </a:ext>
            </a:extLst>
          </p:cNvPr>
          <p:cNvSpPr txBox="1">
            <a:spLocks/>
          </p:cNvSpPr>
          <p:nvPr/>
        </p:nvSpPr>
        <p:spPr>
          <a:xfrm>
            <a:off x="5209426" y="4191000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Oval 12" descr="Circle shape">
            <a:extLst>
              <a:ext uri="{FF2B5EF4-FFF2-40B4-BE49-F238E27FC236}">
                <a16:creationId xmlns:a16="http://schemas.microsoft.com/office/drawing/2014/main" id="{79A0A135-0478-4A74-9640-75FE961017AC}"/>
              </a:ext>
            </a:extLst>
          </p:cNvPr>
          <p:cNvSpPr/>
          <p:nvPr/>
        </p:nvSpPr>
        <p:spPr>
          <a:xfrm>
            <a:off x="2812762" y="4750285"/>
            <a:ext cx="302993" cy="302993"/>
          </a:xfrm>
          <a:prstGeom prst="ellipse">
            <a:avLst/>
          </a:prstGeom>
          <a:solidFill>
            <a:schemeClr val="accent4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0877787-2CF0-447A-96DA-A118878F1EAB}"/>
              </a:ext>
            </a:extLst>
          </p:cNvPr>
          <p:cNvSpPr txBox="1">
            <a:spLocks/>
          </p:cNvSpPr>
          <p:nvPr/>
        </p:nvSpPr>
        <p:spPr>
          <a:xfrm>
            <a:off x="3269936" y="4651784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5B971621-AAFC-4CE9-AB8B-55177E79B755}"/>
              </a:ext>
            </a:extLst>
          </p:cNvPr>
          <p:cNvSpPr txBox="1">
            <a:spLocks/>
          </p:cNvSpPr>
          <p:nvPr/>
        </p:nvSpPr>
        <p:spPr>
          <a:xfrm>
            <a:off x="3269937" y="4923065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val 15" descr="Circle shape">
            <a:extLst>
              <a:ext uri="{FF2B5EF4-FFF2-40B4-BE49-F238E27FC236}">
                <a16:creationId xmlns:a16="http://schemas.microsoft.com/office/drawing/2014/main" id="{86862CA2-E0E0-4FE5-9AC9-D726AB753BE1}"/>
              </a:ext>
            </a:extLst>
          </p:cNvPr>
          <p:cNvSpPr/>
          <p:nvPr/>
        </p:nvSpPr>
        <p:spPr>
          <a:xfrm>
            <a:off x="4795744" y="4750285"/>
            <a:ext cx="302993" cy="302993"/>
          </a:xfrm>
          <a:prstGeom prst="ellipse">
            <a:avLst/>
          </a:pr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43835D79-404B-43E4-A53F-DB7BC89952BA}"/>
              </a:ext>
            </a:extLst>
          </p:cNvPr>
          <p:cNvSpPr txBox="1">
            <a:spLocks/>
          </p:cNvSpPr>
          <p:nvPr/>
        </p:nvSpPr>
        <p:spPr>
          <a:xfrm>
            <a:off x="5209450" y="4651784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25%</a:t>
            </a:r>
            <a:endParaRPr lang="ru-RU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15E5A1BA-D647-4856-9C7D-A45388FE6A3B}"/>
              </a:ext>
            </a:extLst>
          </p:cNvPr>
          <p:cNvSpPr txBox="1">
            <a:spLocks/>
          </p:cNvSpPr>
          <p:nvPr/>
        </p:nvSpPr>
        <p:spPr>
          <a:xfrm>
            <a:off x="5209451" y="4923065"/>
            <a:ext cx="1260644" cy="288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1pPr>
            <a:lvl2pPr marL="5715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2pPr>
            <a:lvl3pPr marL="800100" indent="-3429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4pPr>
            <a:lvl5pPr marL="1200150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FA7D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90000"/>
                    <a:lumOff val="10000"/>
                  </a:schemeClr>
                </a:solidFill>
                <a:latin typeface="Allumi Std" panose="020B0403040802020204" pitchFamily="34" charset="0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Category Title</a:t>
            </a:r>
            <a:endParaRPr lang="ru-RU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2A5762-13BC-45DC-8068-E692F2CE6B4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28703" y="1454149"/>
            <a:ext cx="5110097" cy="2036498"/>
          </a:xfrm>
        </p:spPr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483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02FECD-25BB-4974-B07D-3D510E81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</a:t>
            </a:r>
            <a:endParaRPr lang="en-US" dirty="0"/>
          </a:p>
        </p:txBody>
      </p:sp>
      <p:graphicFrame>
        <p:nvGraphicFramePr>
          <p:cNvPr id="19" name="Table Placeholder 6">
            <a:extLst>
              <a:ext uri="{FF2B5EF4-FFF2-40B4-BE49-F238E27FC236}">
                <a16:creationId xmlns:a16="http://schemas.microsoft.com/office/drawing/2014/main" id="{2D3AF990-6760-4AE0-9BD2-98B3F09C12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218980"/>
              </p:ext>
            </p:extLst>
          </p:nvPr>
        </p:nvGraphicFramePr>
        <p:xfrm>
          <a:off x="6212205" y="609600"/>
          <a:ext cx="5303520" cy="452628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1559859">
                  <a:extLst>
                    <a:ext uri="{9D8B030D-6E8A-4147-A177-3AD203B41FA5}">
                      <a16:colId xmlns:a16="http://schemas.microsoft.com/office/drawing/2014/main" val="3413721457"/>
                    </a:ext>
                  </a:extLst>
                </a:gridCol>
                <a:gridCol w="1247887">
                  <a:extLst>
                    <a:ext uri="{9D8B030D-6E8A-4147-A177-3AD203B41FA5}">
                      <a16:colId xmlns:a16="http://schemas.microsoft.com/office/drawing/2014/main" val="2742567690"/>
                    </a:ext>
                  </a:extLst>
                </a:gridCol>
                <a:gridCol w="1230854">
                  <a:extLst>
                    <a:ext uri="{9D8B030D-6E8A-4147-A177-3AD203B41FA5}">
                      <a16:colId xmlns:a16="http://schemas.microsoft.com/office/drawing/2014/main" val="529259489"/>
                    </a:ext>
                  </a:extLst>
                </a:gridCol>
                <a:gridCol w="1264920">
                  <a:extLst>
                    <a:ext uri="{9D8B030D-6E8A-4147-A177-3AD203B41FA5}">
                      <a16:colId xmlns:a16="http://schemas.microsoft.com/office/drawing/2014/main" val="174381743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20XX</a:t>
                      </a:r>
                      <a:endParaRPr lang="ru-RU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38879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4475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4974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75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9437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5,625,000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60463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4502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5,625,000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216,000,000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25213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1,687,500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21,600,000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09957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562,500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2,400,000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10,800,000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17867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281,250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2,400,000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4,320,000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7893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  <a:endParaRPr lang="ru-RU" sz="1400" b="1" i="0" kern="1200" noProof="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7,593,750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52,800,000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bg1">
                              <a:lumMod val="90000"/>
                              <a:lumOff val="1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187,920,000</a:t>
                      </a:r>
                      <a:endParaRPr lang="ru-RU" sz="1400" i="0" kern="1200" dirty="0">
                        <a:solidFill>
                          <a:schemeClr val="bg1">
                            <a:lumMod val="90000"/>
                            <a:lumOff val="1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294082"/>
                  </a:ext>
                </a:extLst>
              </a:tr>
            </a:tbl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051D04-8480-4702-9249-2A06BBD7999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28703" y="1454149"/>
            <a:ext cx="5110097" cy="4108450"/>
          </a:xfrm>
        </p:spPr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313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02FECD-25BB-4974-B07D-3D510E81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8BE2B-7F19-45FB-A09A-942D7D3651D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endParaRPr lang="en-US" dirty="0"/>
          </a:p>
          <a:p>
            <a:pPr marL="914400" lvl="1"/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</a:p>
          <a:p>
            <a:pPr marL="1143000" lvl="2"/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</a:t>
            </a:r>
          </a:p>
          <a:p>
            <a:pPr marL="1314450" lvl="3"/>
            <a:r>
              <a:rPr lang="en-US" dirty="0"/>
              <a:t>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06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dient Master">
  <a:themeElements>
    <a:clrScheme name="Custom 1">
      <a:dk1>
        <a:srgbClr val="2C2C2C"/>
      </a:dk1>
      <a:lt1>
        <a:srgbClr val="FFFFFF"/>
      </a:lt1>
      <a:dk2>
        <a:srgbClr val="ECECEC"/>
      </a:dk2>
      <a:lt2>
        <a:srgbClr val="ECECEC"/>
      </a:lt2>
      <a:accent1>
        <a:srgbClr val="2366A0"/>
      </a:accent1>
      <a:accent2>
        <a:srgbClr val="18B86B"/>
      </a:accent2>
      <a:accent3>
        <a:srgbClr val="20B2A9"/>
      </a:accent3>
      <a:accent4>
        <a:srgbClr val="219ACE"/>
      </a:accent4>
      <a:accent5>
        <a:srgbClr val="19CE77"/>
      </a:accent5>
      <a:accent6>
        <a:srgbClr val="FA8072"/>
      </a:accent6>
      <a:hlink>
        <a:srgbClr val="219ACE"/>
      </a:hlink>
      <a:folHlink>
        <a:srgbClr val="2366A0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4800" dirty="0">
            <a:solidFill>
              <a:schemeClr val="bg1">
                <a:lumMod val="50000"/>
                <a:lumOff val="50000"/>
              </a:schemeClr>
            </a:solidFill>
            <a:latin typeface="Allumi Std" panose="020B04030408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7d579d-5975-4959-bbb6-e2a70b072552">
      <Terms xmlns="http://schemas.microsoft.com/office/infopath/2007/PartnerControls"/>
    </lcf76f155ced4ddcb4097134ff3c332f>
    <TaxCatchAll xmlns="26e0d36a-786d-467f-89c8-5242bd9602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A44A3875D014D91E565B47AC28278" ma:contentTypeVersion="16" ma:contentTypeDescription="Create a new document." ma:contentTypeScope="" ma:versionID="b22dfbb2c5f5aabf62238ad755765854">
  <xsd:schema xmlns:xsd="http://www.w3.org/2001/XMLSchema" xmlns:xs="http://www.w3.org/2001/XMLSchema" xmlns:p="http://schemas.microsoft.com/office/2006/metadata/properties" xmlns:ns2="e77d579d-5975-4959-bbb6-e2a70b072552" xmlns:ns3="26e0d36a-786d-467f-89c8-5242bd960250" targetNamespace="http://schemas.microsoft.com/office/2006/metadata/properties" ma:root="true" ma:fieldsID="520e335bd8655d4a3527909e79effa68" ns2:_="" ns3:_="">
    <xsd:import namespace="e77d579d-5975-4959-bbb6-e2a70b072552"/>
    <xsd:import namespace="26e0d36a-786d-467f-89c8-5242bd9602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d579d-5975-4959-bbb6-e2a70b0725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6509da3-c917-4034-9469-5997306f90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e0d36a-786d-467f-89c8-5242bd96025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0c8d4b-e880-4af0-adf4-fa788f667fa8}" ma:internalName="TaxCatchAll" ma:showField="CatchAllData" ma:web="26e0d36a-786d-467f-89c8-5242bd9602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005F5C-63BB-409B-93D5-8BB77D45F6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536BC1-DE06-4E2D-B01D-E82C8C8D5BC2}">
  <ds:schemaRefs>
    <ds:schemaRef ds:uri="http://schemas.microsoft.com/office/2006/metadata/properties"/>
    <ds:schemaRef ds:uri="http://schemas.microsoft.com/office/infopath/2007/PartnerControls"/>
    <ds:schemaRef ds:uri="a8ed3667-4b37-4acc-af91-6ac2ee8179f9"/>
    <ds:schemaRef ds:uri="aecb5c76-c045-4f22-9c37-179940648afe"/>
    <ds:schemaRef ds:uri="e77d579d-5975-4959-bbb6-e2a70b072552"/>
    <ds:schemaRef ds:uri="26e0d36a-786d-467f-89c8-5242bd960250"/>
  </ds:schemaRefs>
</ds:datastoreItem>
</file>

<file path=customXml/itemProps3.xml><?xml version="1.0" encoding="utf-8"?>
<ds:datastoreItem xmlns:ds="http://schemas.openxmlformats.org/officeDocument/2006/customXml" ds:itemID="{93E37B8F-6D12-42C9-9009-59EEABC382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7d579d-5975-4959-bbb6-e2a70b072552"/>
    <ds:schemaRef ds:uri="26e0d36a-786d-467f-89c8-5242bd960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4688</TotalTime>
  <Words>545</Words>
  <Application>Microsoft Office PowerPoint</Application>
  <PresentationFormat>Widescreen</PresentationFormat>
  <Paragraphs>199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Gradient Master</vt:lpstr>
      <vt:lpstr>Adopt 1040 Client-Centric Habits and Workflows to Build the CPA Firm of Tomorrow</vt:lpstr>
      <vt:lpstr>Adopt 1040 Client-Centric Habits and Workflows to Build the CPA Firm of Tomorrow</vt:lpstr>
      <vt:lpstr>Lorem ipsum dolor sit amet</vt:lpstr>
      <vt:lpstr>CHART SLIDE</vt:lpstr>
      <vt:lpstr>TABLE SLIDE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PowerPoint Presentation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Fogel</dc:creator>
  <cp:lastModifiedBy>Amanda Wyerick</cp:lastModifiedBy>
  <cp:revision>230</cp:revision>
  <dcterms:created xsi:type="dcterms:W3CDTF">2016-03-31T15:22:54Z</dcterms:created>
  <dcterms:modified xsi:type="dcterms:W3CDTF">2023-03-21T20:14:59Z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0x010100DD875A7628FA2C4DA76CAEEA526D4695</vt:lpwstr>
  </property>
  <property fmtid="{D5CDD505-2E9C-101B-9397-08002B2CF9AE}" pid="3" name="MediaServiceImageTags">
    <vt:lpwstr/>
  </property>
</Properties>
</file>